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79" r:id="rId2"/>
    <p:sldId id="493" r:id="rId3"/>
    <p:sldId id="498" r:id="rId4"/>
    <p:sldId id="349" r:id="rId5"/>
    <p:sldId id="350" r:id="rId6"/>
    <p:sldId id="381" r:id="rId7"/>
    <p:sldId id="509" r:id="rId8"/>
    <p:sldId id="500" r:id="rId9"/>
    <p:sldId id="496" r:id="rId10"/>
    <p:sldId id="397" r:id="rId11"/>
    <p:sldId id="398" r:id="rId12"/>
    <p:sldId id="384" r:id="rId13"/>
    <p:sldId id="385" r:id="rId14"/>
    <p:sldId id="386" r:id="rId15"/>
    <p:sldId id="387" r:id="rId16"/>
    <p:sldId id="388" r:id="rId17"/>
    <p:sldId id="389" r:id="rId18"/>
    <p:sldId id="495" r:id="rId19"/>
    <p:sldId id="502" r:id="rId20"/>
    <p:sldId id="392" r:id="rId21"/>
    <p:sldId id="393" r:id="rId22"/>
    <p:sldId id="394" r:id="rId23"/>
    <p:sldId id="395" r:id="rId24"/>
    <p:sldId id="501" r:id="rId25"/>
    <p:sldId id="494" r:id="rId26"/>
    <p:sldId id="400" r:id="rId27"/>
    <p:sldId id="510" r:id="rId28"/>
    <p:sldId id="401" r:id="rId29"/>
    <p:sldId id="404" r:id="rId30"/>
    <p:sldId id="511" r:id="rId31"/>
    <p:sldId id="409" r:id="rId32"/>
    <p:sldId id="411" r:id="rId33"/>
    <p:sldId id="408" r:id="rId34"/>
    <p:sldId id="412" r:id="rId35"/>
    <p:sldId id="503" r:id="rId36"/>
    <p:sldId id="413" r:id="rId37"/>
    <p:sldId id="505" r:id="rId38"/>
    <p:sldId id="506" r:id="rId39"/>
    <p:sldId id="415" r:id="rId40"/>
    <p:sldId id="507" r:id="rId41"/>
    <p:sldId id="418" r:id="rId42"/>
    <p:sldId id="419" r:id="rId43"/>
    <p:sldId id="508" r:id="rId44"/>
    <p:sldId id="423" r:id="rId45"/>
    <p:sldId id="421" r:id="rId46"/>
    <p:sldId id="422" r:id="rId47"/>
    <p:sldId id="424" r:id="rId48"/>
    <p:sldId id="425" r:id="rId49"/>
    <p:sldId id="426" r:id="rId50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250" autoAdjust="0"/>
  </p:normalViewPr>
  <p:slideViewPr>
    <p:cSldViewPr>
      <p:cViewPr varScale="1">
        <p:scale>
          <a:sx n="120" d="100"/>
          <a:sy n="120" d="100"/>
        </p:scale>
        <p:origin x="12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4801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2680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MX" altLang="es-MX"/>
          </a:p>
        </p:txBody>
      </p:sp>
      <p:sp>
        <p:nvSpPr>
          <p:cNvPr id="59396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5FF36418-BE35-4379-AB8C-F4D62D4C09A6}" type="slidenum">
              <a:rPr lang="es-MX" altLang="es-MX" smtClean="0"/>
              <a:pPr>
                <a:spcBef>
                  <a:spcPct val="0"/>
                </a:spcBef>
              </a:pPr>
              <a:t>10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267649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MX" altLang="es-MX"/>
          </a:p>
        </p:txBody>
      </p:sp>
      <p:sp>
        <p:nvSpPr>
          <p:cNvPr id="6042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0DD6A2-591C-4899-A79A-5C91AFB5796D}" type="slidenum">
              <a:rPr lang="es-MX" altLang="es-MX" smtClean="0"/>
              <a:pPr>
                <a:spcBef>
                  <a:spcPct val="0"/>
                </a:spcBef>
              </a:pPr>
              <a:t>11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3929332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76463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Redes de área amplia (WAN)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10" name="Imagen 9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9B5C98AD-39F9-737B-9D19-EDB5C6CF6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01008"/>
            <a:ext cx="4572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MX" altLang="es-MX" sz="2400"/>
          </a:p>
        </p:txBody>
      </p:sp>
      <p:sp>
        <p:nvSpPr>
          <p:cNvPr id="5" name="5 CuadroTexto"/>
          <p:cNvSpPr txBox="1">
            <a:spLocks noChangeArrowheads="1"/>
          </p:cNvSpPr>
          <p:nvPr/>
        </p:nvSpPr>
        <p:spPr bwMode="auto">
          <a:xfrm>
            <a:off x="683568" y="1412776"/>
            <a:ext cx="7858125" cy="9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MX" altLang="es-MX" sz="2000" dirty="0">
                <a:latin typeface="ZapfHumnst BT"/>
              </a:rPr>
              <a:t>En </a:t>
            </a:r>
            <a:r>
              <a:rPr lang="es-MX" altLang="es-MX" sz="2000" b="1" dirty="0">
                <a:latin typeface="ZapfHumnst BT"/>
              </a:rPr>
              <a:t>Europa</a:t>
            </a:r>
            <a:r>
              <a:rPr lang="es-MX" altLang="es-MX" sz="2000" dirty="0">
                <a:latin typeface="ZapfHumnst BT"/>
              </a:rPr>
              <a:t>, existen cinco tipos de líneas dedicadas que se distinguen según sus velocidades:</a:t>
            </a:r>
          </a:p>
        </p:txBody>
      </p:sp>
      <p:sp>
        <p:nvSpPr>
          <p:cNvPr id="6" name="5 CuadroTexto"/>
          <p:cNvSpPr txBox="1">
            <a:spLocks noChangeArrowheads="1"/>
          </p:cNvSpPr>
          <p:nvPr/>
        </p:nvSpPr>
        <p:spPr bwMode="auto">
          <a:xfrm>
            <a:off x="1397943" y="2474814"/>
            <a:ext cx="6072188" cy="293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E0 = </a:t>
            </a:r>
            <a:r>
              <a:rPr lang="es-MX" altLang="es-MX" sz="2000" b="1" dirty="0">
                <a:latin typeface="ZapfHumnst BT"/>
              </a:rPr>
              <a:t>64 Kbps</a:t>
            </a:r>
            <a:r>
              <a:rPr lang="es-MX" altLang="es-MX" sz="2000" dirty="0">
                <a:latin typeface="ZapfHumnst BT"/>
              </a:rPr>
              <a:t>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E1 = 32 líneas E0 (</a:t>
            </a:r>
            <a:r>
              <a:rPr lang="es-MX" altLang="es-MX" sz="2000" b="1" dirty="0">
                <a:latin typeface="ZapfHumnst BT"/>
              </a:rPr>
              <a:t>2.048 Mbps</a:t>
            </a:r>
            <a:r>
              <a:rPr lang="es-MX" altLang="es-MX" sz="2000" dirty="0">
                <a:latin typeface="ZapfHumnst BT"/>
              </a:rPr>
              <a:t>)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E2 = 128 líneas E0 (</a:t>
            </a:r>
            <a:r>
              <a:rPr lang="es-MX" altLang="es-MX" sz="2000" b="1" dirty="0">
                <a:latin typeface="ZapfHumnst BT"/>
              </a:rPr>
              <a:t>8.448 Mbps</a:t>
            </a:r>
            <a:r>
              <a:rPr lang="es-MX" altLang="es-MX" sz="2000" dirty="0">
                <a:latin typeface="ZapfHumnst BT"/>
              </a:rPr>
              <a:t>)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E3 = 16 líneas E1 (</a:t>
            </a:r>
            <a:r>
              <a:rPr lang="es-MX" altLang="es-MX" sz="2000" b="1" dirty="0">
                <a:latin typeface="ZapfHumnst BT"/>
              </a:rPr>
              <a:t>34.368 Mbps</a:t>
            </a:r>
            <a:r>
              <a:rPr lang="es-MX" altLang="es-MX" sz="2000" dirty="0">
                <a:latin typeface="ZapfHumnst BT"/>
              </a:rPr>
              <a:t>)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E4 = 64 líneas E1 (</a:t>
            </a:r>
            <a:r>
              <a:rPr lang="es-MX" altLang="es-MX" sz="2000" b="1" dirty="0">
                <a:latin typeface="ZapfHumnst BT"/>
              </a:rPr>
              <a:t>139.264 Mbps</a:t>
            </a:r>
            <a:r>
              <a:rPr lang="es-MX" altLang="es-MX" sz="2000" dirty="0">
                <a:latin typeface="ZapfHumnst BT"/>
              </a:rPr>
              <a:t>) </a:t>
            </a: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F6922847-901D-77EB-ABF8-C2365EB9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80" y="240229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Líneas arrendadas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lines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61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MX" altLang="es-MX" sz="2400"/>
          </a:p>
        </p:txBody>
      </p:sp>
      <p:sp>
        <p:nvSpPr>
          <p:cNvPr id="6" name="5 CuadroTexto"/>
          <p:cNvSpPr txBox="1">
            <a:spLocks noChangeArrowheads="1"/>
          </p:cNvSpPr>
          <p:nvPr/>
        </p:nvSpPr>
        <p:spPr bwMode="auto">
          <a:xfrm>
            <a:off x="571500" y="1347043"/>
            <a:ext cx="57864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s-MX" altLang="es-MX" sz="2000" dirty="0">
                <a:latin typeface="ZapfHumnst BT"/>
              </a:rPr>
              <a:t>En </a:t>
            </a:r>
            <a:r>
              <a:rPr lang="es-MX" altLang="es-MX" sz="2000" b="1" dirty="0">
                <a:latin typeface="ZapfHumnst BT"/>
              </a:rPr>
              <a:t>Estados Unidos</a:t>
            </a:r>
            <a:r>
              <a:rPr lang="es-MX" altLang="es-MX" sz="2000" dirty="0">
                <a:latin typeface="ZapfHumnst BT"/>
              </a:rPr>
              <a:t>, el concepto es el siguiente: 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866775" y="2132856"/>
            <a:ext cx="5276850" cy="246836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T1  = </a:t>
            </a:r>
            <a:r>
              <a:rPr lang="es-MX" sz="2000" b="1" dirty="0">
                <a:latin typeface="ZapfHumnst BT"/>
                <a:cs typeface="+mn-cs"/>
              </a:rPr>
              <a:t>1.544 Mbps</a:t>
            </a:r>
          </a:p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T2 = 4 líneas T1 (</a:t>
            </a:r>
            <a:r>
              <a:rPr lang="es-MX" sz="2000" b="1" dirty="0">
                <a:latin typeface="ZapfHumnst BT"/>
                <a:cs typeface="+mn-cs"/>
              </a:rPr>
              <a:t>6 Mbps</a:t>
            </a:r>
            <a:r>
              <a:rPr lang="es-MX" sz="2000" dirty="0">
                <a:latin typeface="ZapfHumnst BT"/>
                <a:cs typeface="+mn-cs"/>
              </a:rPr>
              <a:t>)</a:t>
            </a:r>
          </a:p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T3 = 28 líneas T1 (</a:t>
            </a:r>
            <a:r>
              <a:rPr lang="es-MX" sz="2000" b="1" kern="0" dirty="0">
                <a:latin typeface="ZapfHumnst BT"/>
                <a:cs typeface="+mn-cs"/>
              </a:rPr>
              <a:t>44.736 Mbps</a:t>
            </a:r>
            <a:r>
              <a:rPr lang="es-MX" sz="2000" dirty="0">
                <a:latin typeface="ZapfHumnst BT"/>
                <a:cs typeface="+mn-cs"/>
              </a:rPr>
              <a:t>)</a:t>
            </a:r>
          </a:p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T4 = 168 líneas T1 (</a:t>
            </a:r>
            <a:r>
              <a:rPr lang="es-MX" sz="2000" b="1" dirty="0">
                <a:latin typeface="ZapfHumnst BT"/>
                <a:cs typeface="+mn-cs"/>
              </a:rPr>
              <a:t>275 Mbps</a:t>
            </a:r>
            <a:r>
              <a:rPr lang="es-MX" sz="2000" dirty="0">
                <a:latin typeface="ZapfHumnst BT"/>
                <a:cs typeface="+mn-cs"/>
              </a:rPr>
              <a:t>) </a:t>
            </a: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35478D95-DB6C-A067-5002-A9F25CFE9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80" y="240229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Líneas arrendadas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lines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368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540" y="1164044"/>
            <a:ext cx="8136905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Este es un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ejemplo de una WAN</a:t>
            </a:r>
            <a:r>
              <a:rPr lang="es-ES" dirty="0">
                <a:latin typeface="Arial" pitchFamily="34" charset="0"/>
                <a:cs typeface="Arial" pitchFamily="34" charset="0"/>
              </a:rPr>
              <a:t>: Esta empresa tiene un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centro de datos central </a:t>
            </a:r>
            <a:r>
              <a:rPr lang="es-ES" dirty="0">
                <a:latin typeface="Arial" pitchFamily="34" charset="0"/>
                <a:cs typeface="Arial" pitchFamily="34" charset="0"/>
              </a:rPr>
              <a:t>y algunas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oficinas</a:t>
            </a:r>
            <a:r>
              <a:rPr lang="es-ES" dirty="0">
                <a:latin typeface="Arial" pitchFamily="34" charset="0"/>
                <a:cs typeface="Arial" pitchFamily="34" charset="0"/>
              </a:rPr>
              <a:t>.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Cada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oficina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está conectada al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centro de datos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través de una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 arrendada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que es una especie de conexión física dedicada entre dos sitios.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626426-F9D3-F529-A184-579EC613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844"/>
            <a:ext cx="9144000" cy="43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40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544" y="1318999"/>
            <a:ext cx="8352928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Esta no es una conexión compartida, no está conectada a Internet, es una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conexión privada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la empresa usa para conectar sus sitios. ¿Conoces está topología?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626426-F9D3-F529-A184-579EC613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9753"/>
            <a:ext cx="9144000" cy="43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556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1" y="1181027"/>
            <a:ext cx="849694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Cuando hablamos de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WANs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un término muy común es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hub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spoke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sitio central, el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centro de datos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se denomina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hub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y los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sitios de oficina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se conectan al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hub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denominan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spokes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F29C1D-B777-6D58-97DF-AFB30CA1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955"/>
            <a:ext cx="9144000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14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3528" y="1196752"/>
            <a:ext cx="8352928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Una de las mayores ventajas de la topología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hub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-and-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sopoke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es que es más fácil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controlar centralizadamente el tráfico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está permitido y el que no está permitido.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F29C1D-B777-6D58-97DF-AFB30CA1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6636"/>
            <a:ext cx="9144000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59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40669" y="1322420"/>
            <a:ext cx="8262661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Este diagrama no es exactamente una representación precisa de las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0" y="27839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F29C1D-B777-6D58-97DF-AFB30CA1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955"/>
            <a:ext cx="9144000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20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544" y="1149742"/>
            <a:ext cx="8208912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Esta es una mejor representación de lo que realmente está pasando. En lugar de un solo cable físico que conecta directamente cada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sitio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al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centro de datos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cada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sitio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conecta a un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proveedor de servicios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que conecta los sitios entre sí. </a:t>
            </a:r>
            <a:endParaRPr lang="es-MX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F8B362-39FA-5136-E6D4-40A7C0D0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7031"/>
            <a:ext cx="9144000" cy="43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2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3524" y="1161564"/>
            <a:ext cx="8424937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Estas conexiones usan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cables seriales</a:t>
            </a: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Sin embargo, en estos días las conexiones WAN a través de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Ethernet</a:t>
            </a: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son cada vez más comunes. Las conexiones de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fibra óptica </a:t>
            </a: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permiten cables mucho más largos, por lo tanto, en la actualidad, las WAN que utilizan cables de fibra óptica Ethernet son bastante comunes.</a:t>
            </a:r>
            <a:endParaRPr lang="es-MX" sz="14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F8B362-39FA-5136-E6D4-40A7C0D0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6612"/>
            <a:ext cx="9144000" cy="4351388"/>
          </a:xfrm>
          <a:prstGeom prst="rect">
            <a:avLst/>
          </a:prstGeom>
        </p:spPr>
      </p:pic>
      <p:sp>
        <p:nvSpPr>
          <p:cNvPr id="2" name="Text Box 6">
            <a:extLst>
              <a:ext uri="{FF2B5EF4-FFF2-40B4-BE49-F238E27FC236}">
                <a16:creationId xmlns:a16="http://schemas.microsoft.com/office/drawing/2014/main" id="{3E01BC00-B5C3-8397-14DE-B20AAA30E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Conexión WAN a través de Ethernet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(Fibra óptica)</a:t>
            </a:r>
          </a:p>
        </p:txBody>
      </p:sp>
    </p:spTree>
    <p:extLst>
      <p:ext uri="{BB962C8B-B14F-4D97-AF65-F5344CB8AC3E}">
        <p14:creationId xmlns:p14="http://schemas.microsoft.com/office/powerpoint/2010/main" val="3200589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VPNs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313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69253FC-52A6-4B7E-B893-87B9E83F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62" y="2108950"/>
            <a:ext cx="4104456" cy="281565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971600" y="2016112"/>
            <a:ext cx="3456384" cy="226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Introducción a las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WANs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Líneas arrendadas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MPLS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Tecnologías de acceso a Internet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Conexiones redundantes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92025" y="6926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48630" y="1196752"/>
            <a:ext cx="8471842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Internet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también se puede utilizar para las conexiones WAN de una empresa entre sitios. Sin embargo,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Internet no es una red privada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Es una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red pública compartida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por lo que el envío de datos importantes a través de Internet no está protegido.</a:t>
            </a:r>
            <a:endParaRPr lang="es-MX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242522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B0B3D5-5068-1AAD-59A1-40F3FD67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764"/>
            <a:ext cx="9144000" cy="42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7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453080"/>
            <a:ext cx="8568952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En este caso, tenga en cuenta que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cada sitio tiene una conexión física a Internet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33265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B0B3D5-5068-1AAD-59A1-40F3FD67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764"/>
            <a:ext cx="9144000" cy="42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1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3528" y="1196752"/>
            <a:ext cx="849694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Para enviar tráfico entre sitios, las empresas configuran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redes privadas virtuales (VPN)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Los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paquetes se encriptan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 modo que los contenidos sólo puedan ser leídos por los destinatarios previstos. 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1" y="17314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F19DAD-DCC3-F428-7720-20CA8ACD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85" y="2505881"/>
            <a:ext cx="9144000" cy="43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1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72897" y="1244934"/>
            <a:ext cx="8640960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Después, 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paquete cifrado se encapsula dentro de un nuevo paquete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se envía. Esto significa que el paquete original permanecerá protegido incluso cuando se envíe a través de la Internet pública. </a:t>
            </a:r>
            <a:endParaRPr lang="es-MX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23859" y="248261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F19DAD-DCC3-F428-7720-20CA8ACD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4508"/>
            <a:ext cx="9144000" cy="43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19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MPLS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3642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09928" y="1124744"/>
            <a:ext cx="8122512" cy="19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El </a:t>
            </a:r>
            <a:r>
              <a:rPr lang="es-ES" sz="14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switching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por etiquetas multiprotocolo (</a:t>
            </a:r>
            <a:r>
              <a:rPr lang="es-ES" sz="14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Multiprotocol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4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Label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4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Switching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MPLS)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es una tecnología WAN de alto rendimiento multiprotocolo que dirige los datos desde un </a:t>
            </a:r>
            <a:r>
              <a:rPr lang="es-ES" sz="1400" dirty="0" err="1">
                <a:latin typeface="Arial" pitchFamily="34" charset="0"/>
                <a:cs typeface="Arial" pitchFamily="34" charset="0"/>
              </a:rPr>
              <a:t>router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al siguiente.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MPLS se basa en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de ruta cortas en lugar de direcciones de red IP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Se llama multiprotocolo porque tiene la capacidad de transportar cualquier contenido, incluido tráfico IPv4, IPv6, Ethernet, DSL, etc.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Usa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que le indican al </a:t>
            </a:r>
            <a:r>
              <a:rPr lang="es-ES" sz="1400" dirty="0" err="1">
                <a:latin typeface="Arial" pitchFamily="34" charset="0"/>
                <a:cs typeface="Arial" pitchFamily="34" charset="0"/>
              </a:rPr>
              <a:t>router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qué hacer con un paquete.</a:t>
            </a:r>
            <a:endParaRPr lang="es-MX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5FE5-FC59-92BB-5671-DFF0AFFA2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212976"/>
            <a:ext cx="5688632" cy="327133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A1EC40-E444-42EA-8B6C-204B59FCF40A}"/>
              </a:ext>
            </a:extLst>
          </p:cNvPr>
          <p:cNvSpPr txBox="1">
            <a:spLocks/>
          </p:cNvSpPr>
          <p:nvPr/>
        </p:nvSpPr>
        <p:spPr bwMode="auto">
          <a:xfrm>
            <a:off x="408507" y="3439561"/>
            <a:ext cx="200183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MPLS es principalmente una </a:t>
            </a:r>
            <a:r>
              <a:rPr lang="es-ES" altLang="en-US" sz="1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 WAN de proveedor de servicios</a:t>
            </a:r>
            <a:r>
              <a:rPr lang="es-E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endParaRPr lang="es-ES" altLang="en-US" dirty="0">
              <a:cs typeface="Arial"/>
            </a:endParaRPr>
          </a:p>
          <a:p>
            <a:pPr lvl="1"/>
            <a:endParaRPr lang="es-ES" altLang="en-US" dirty="0">
              <a:cs typeface="Arial"/>
            </a:endParaRPr>
          </a:p>
          <a:p>
            <a:pPr lvl="1"/>
            <a:endParaRPr lang="es-ES" altLang="en-US" dirty="0">
              <a:cs typeface="Arial"/>
            </a:endParaRPr>
          </a:p>
          <a:p>
            <a:pPr lvl="1"/>
            <a:endParaRPr lang="es-ES" alt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760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45542" y="1332581"/>
            <a:ext cx="78379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MPLS permite a las empresas formar </a:t>
            </a:r>
            <a:r>
              <a:rPr lang="es-ES" sz="1800" dirty="0" err="1">
                <a:latin typeface="Arial" pitchFamily="34" charset="0"/>
                <a:cs typeface="Arial" pitchFamily="34" charset="0"/>
              </a:rPr>
              <a:t>WANs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sobre la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infraestructura MPLS de un proveedor de servicios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E5B244D-1000-A56A-F67E-F2965B82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2636912"/>
            <a:ext cx="5688632" cy="3271334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C4A45AA1-BA13-4A15-0BE4-79357A6F3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5869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79509" y="1052736"/>
            <a:ext cx="8352931" cy="226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Al igual que Internet, las redes MPLS de los proveedores de servicios son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infraestructuras compartidas </a:t>
            </a:r>
            <a:r>
              <a:rPr lang="es-ES" dirty="0">
                <a:latin typeface="Arial" pitchFamily="34" charset="0"/>
                <a:cs typeface="Arial" pitchFamily="34" charset="0"/>
              </a:rPr>
              <a:t>porque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muchas empresas de clientes se conectan y comparten la misma infraestructura para realizar conexiones WAN.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</a:t>
            </a:r>
            <a:r>
              <a:rPr lang="es-ES" dirty="0">
                <a:latin typeface="Arial" pitchFamily="34" charset="0"/>
                <a:cs typeface="Arial" pitchFamily="34" charset="0"/>
              </a:rPr>
              <a:t>se utilizan para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separar el tráfico de los diferentes clientes </a:t>
            </a:r>
            <a:r>
              <a:rPr lang="es-ES" dirty="0">
                <a:latin typeface="Arial" pitchFamily="34" charset="0"/>
                <a:cs typeface="Arial" pitchFamily="34" charset="0"/>
              </a:rPr>
              <a:t>a medida que viaja por la infraestructura compartida y asegura de que no se mezcle el tráfico de los clientes.</a:t>
            </a:r>
            <a:endParaRPr lang="es-MX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E5B244D-1000-A56A-F67E-F2965B82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386208"/>
            <a:ext cx="5112568" cy="2940060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7E8A5226-E56A-9EF9-29FF-75CC17A57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1530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95923" y="1725970"/>
            <a:ext cx="7920880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 router MPLS </a:t>
            </a:r>
            <a:r>
              <a:rPr lang="fr-FR" sz="1800" dirty="0" err="1">
                <a:latin typeface="Arial" pitchFamily="34" charset="0"/>
                <a:cs typeface="Arial" pitchFamily="34" charset="0"/>
              </a:rPr>
              <a:t>puede</a:t>
            </a:r>
            <a:r>
              <a:rPr lang="fr-F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1800" dirty="0" err="1">
                <a:latin typeface="Arial" pitchFamily="34" charset="0"/>
                <a:cs typeface="Arial" pitchFamily="34" charset="0"/>
              </a:rPr>
              <a:t>ser</a:t>
            </a:r>
            <a:r>
              <a:rPr lang="fr-FR" sz="1800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 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de borde de cliente (CE)</a:t>
            </a:r>
            <a:endParaRPr lang="fr-FR" sz="1800" dirty="0">
              <a:latin typeface="Arial" pitchFamily="34" charset="0"/>
              <a:cs typeface="Arial" pitchFamily="34" charset="0"/>
            </a:endParaRP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router de borde de 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proveedor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(PE)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router de 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proveedor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interno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(P).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53E4B3A-664D-F17B-506F-762842C678F1}"/>
              </a:ext>
            </a:extLst>
          </p:cNvPr>
          <p:cNvGrpSpPr/>
          <p:nvPr/>
        </p:nvGrpSpPr>
        <p:grpSpPr>
          <a:xfrm>
            <a:off x="0" y="4549894"/>
            <a:ext cx="9144000" cy="1502628"/>
            <a:chOff x="-36007" y="5301208"/>
            <a:chExt cx="9144000" cy="150262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1B82826-B2E1-B83F-255E-49A104F10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6007" y="5301208"/>
              <a:ext cx="9144000" cy="1317962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37DD2021-8540-E96C-1F46-BC61C7BA7CE8}"/>
                </a:ext>
              </a:extLst>
            </p:cNvPr>
            <p:cNvSpPr txBox="1"/>
            <p:nvPr/>
          </p:nvSpPr>
          <p:spPr>
            <a:xfrm>
              <a:off x="4420356" y="6434504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P</a:t>
              </a:r>
            </a:p>
          </p:txBody>
        </p:sp>
      </p:grpSp>
      <p:sp>
        <p:nvSpPr>
          <p:cNvPr id="2" name="Text Box 6">
            <a:extLst>
              <a:ext uri="{FF2B5EF4-FFF2-40B4-BE49-F238E27FC236}">
                <a16:creationId xmlns:a16="http://schemas.microsoft.com/office/drawing/2014/main" id="{1FDFADF5-B352-CB5A-C7E7-9C26BE88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844" y="374591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2089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3538" y="1393761"/>
            <a:ext cx="8316924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Cuando los ruteadores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PE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reciben tramas de los ruteadores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CE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agregan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a la trama. 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Estas etiquetas se utilizan para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tomar decisiones de reenvío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dentro de la red del proveedor de servicios, </a:t>
            </a:r>
            <a:r>
              <a:rPr lang="es-ES" sz="1800" b="1" u="sng" dirty="0">
                <a:latin typeface="Arial" pitchFamily="34" charset="0"/>
                <a:cs typeface="Arial" pitchFamily="34" charset="0"/>
              </a:rPr>
              <a:t>no la IP de destino.</a:t>
            </a:r>
            <a:endParaRPr lang="fr-FR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ruteadores CE no usan 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solo lo usan los ruteadores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PE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y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 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E65FAC4C-819F-E2E6-0929-0D1526D7E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487727C-A8DA-0B68-4CEE-DF528048346B}"/>
              </a:ext>
            </a:extLst>
          </p:cNvPr>
          <p:cNvGrpSpPr/>
          <p:nvPr/>
        </p:nvGrpSpPr>
        <p:grpSpPr>
          <a:xfrm>
            <a:off x="0" y="4293096"/>
            <a:ext cx="9144000" cy="1502628"/>
            <a:chOff x="-36007" y="5301208"/>
            <a:chExt cx="9144000" cy="150262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2E143974-7427-511B-586C-6A6528B3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6007" y="5301208"/>
              <a:ext cx="9144000" cy="1317962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836B486-D559-6A70-1C22-B4E592008374}"/>
                </a:ext>
              </a:extLst>
            </p:cNvPr>
            <p:cNvSpPr txBox="1"/>
            <p:nvPr/>
          </p:nvSpPr>
          <p:spPr>
            <a:xfrm>
              <a:off x="4420356" y="6434504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409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Introducción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a las redes WAN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01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15516" y="1196752"/>
            <a:ext cx="8712968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MPLS es una tecnología que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 ejecuta en la red del proveedor de servicios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pero se pueden usar muchas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tecnologías diferentes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(muchos diferentes tipos de conexiones) para conectarse realmente a la red MPLS del proveedor de servicios para el servicio WAN.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b="1" u="sng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E65FAC4C-819F-E2E6-0929-0D1526D7E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C7FD3E-2240-5905-3CA7-B23E9E6D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" y="3246247"/>
            <a:ext cx="9144000" cy="361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33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58541" y="1258925"/>
            <a:ext cx="8154903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este caso, 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A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y 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B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conectan a través de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Ethernet de fibra óptica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C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esté conectando al proveedor de servicios a través de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4G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5G inalámbrico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3C609B94-DFFF-12BE-5214-40EE5CD4F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E67480-D604-2250-27C0-56C6B052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" y="3246247"/>
            <a:ext cx="9144000" cy="361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51520" y="1340768"/>
            <a:ext cx="8424939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D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 conecta a través de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CATV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conexión de televisión por cable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se usa para el acceso a Internet en el hogar.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E</a:t>
            </a: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podría usar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conexión en serie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una línea arrendada para conectarse a la infraestructura MPLS del proveedor de servicios.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349322-FBF5-9B10-531C-84A5CB14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" y="3246247"/>
            <a:ext cx="9144000" cy="3611753"/>
          </a:xfrm>
          <a:prstGeom prst="rect">
            <a:avLst/>
          </a:prstGeom>
        </p:spPr>
      </p:pic>
      <p:sp>
        <p:nvSpPr>
          <p:cNvPr id="2" name="Text Box 6">
            <a:extLst>
              <a:ext uri="{FF2B5EF4-FFF2-40B4-BE49-F238E27FC236}">
                <a16:creationId xmlns:a16="http://schemas.microsoft.com/office/drawing/2014/main" id="{B986FAFA-DE72-F08E-91E9-0FAE462E9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4724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45549" y="1458317"/>
            <a:ext cx="7693957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Estos sitios se conectan al proveedor de servicios con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variedad de tipos de conexión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y todos podrán comunicarse entre sí a través de la infraestructura MPLS del proveedor de servicios.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</a:t>
            </a:r>
            <a:r>
              <a:rPr lang="es-MX" sz="1800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</a:t>
            </a:r>
            <a:r>
              <a:rPr lang="es-MX" sz="1800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349322-FBF5-9B10-531C-84A5CB14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" y="3246247"/>
            <a:ext cx="9144000" cy="361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36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112DB9F-CD70-BA3F-01D0-EDB5EC52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06" y="4002100"/>
            <a:ext cx="7310388" cy="2855900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42112" y="967966"/>
            <a:ext cx="7987762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resumen: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MPLS usa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reenviar tráfico,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direcciones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Los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del proveedor de servicios son totalmente transparentes y actúan como un gran switch que conecta los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entre sí.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también se denominan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conmutados por etiquetas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 Adjuntan etiquetas a paquetes que luego son utilizados por otros </a:t>
            </a:r>
            <a:r>
              <a:rPr lang="es-ES" sz="1800" dirty="0" err="1">
                <a:latin typeface="Arial" pitchFamily="34" charset="0"/>
                <a:cs typeface="Arial" pitchFamily="34" charset="0"/>
              </a:rPr>
              <a:t>routers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MPLS para reenviar tráfico.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40CFA2C6-C2EE-F77E-8E32-04AE06CB4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1431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4" y="5490971"/>
            <a:ext cx="6423479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Tecnologías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acceso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a Internet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1081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57244" y="1149906"/>
            <a:ext cx="8175195" cy="177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Hay muchas formas para que una empresa se conecte a Internet.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Por ejemplo, las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tecnologías WAN privadas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como las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se pueden utilizar para conectarse a la infraestructura de Internet de un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proveedor de servicios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 </a:t>
            </a: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260648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6 Imagen" descr="ofice9.jpg">
            <a:extLst>
              <a:ext uri="{FF2B5EF4-FFF2-40B4-BE49-F238E27FC236}">
                <a16:creationId xmlns:a16="http://schemas.microsoft.com/office/drawing/2014/main" id="{FD63DCDA-9917-82E2-C1B7-F049348DE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99" y="2885473"/>
            <a:ext cx="3396325" cy="344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ED1327B-EEF0-8CE9-8813-E00F77BB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2996952"/>
            <a:ext cx="4212468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Además, una empresa también puede utilizar tecnologías como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CATV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DSL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que suelen utilizar los consumidores para acceder 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Internet en el hogar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774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15598" y="1772816"/>
            <a:ext cx="4056402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estos días, tanto para el acceso a Internet empresarial como para el consumidor, las conexiones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Ethernet de fibra óptica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están ganando popularidad debido a las altas velocidades que brindan en largas distancias.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418207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4" name="Imagen 3" descr="Imagen que contiene tabla, azul, computadora, sostener&#10;&#10;Descripción generada automáticamente">
            <a:extLst>
              <a:ext uri="{FF2B5EF4-FFF2-40B4-BE49-F238E27FC236}">
                <a16:creationId xmlns:a16="http://schemas.microsoft.com/office/drawing/2014/main" id="{DAA99D79-9610-91C1-7D32-2C2F9917D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060848"/>
            <a:ext cx="3496280" cy="2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78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899592" y="1669992"/>
            <a:ext cx="4560458" cy="219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Tecnologías de acceso a Internet: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Digital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Subscriber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Line (DSL)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Cable (CATV)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640399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BA6334-88C8-3C65-663D-31FC3ACCC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01" y="3103725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61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4AD261B-9DD0-25FB-D830-9DAD24E6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66293"/>
            <a:ext cx="9144000" cy="349170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543" y="1484784"/>
            <a:ext cx="8208912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DSL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proporciona conectividad a Internet a los clientes a través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 líneas telefónicas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puede compartir la misma línea telefónica que ya está instalada en la mayoría de los hogares.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Esto es muy conveniente tanto para el proveedor de servicios como para el cliente.</a:t>
            </a: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1" y="3280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Digital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Subscriber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Line (DSL)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99207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899592" y="2210466"/>
            <a:ext cx="7776864" cy="150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La conexión se hace por medio de microondas, enlaces dedicados digitales, como fibra óptica, o por Internet.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5496" y="44624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de Área Amplia (WAN)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(Wide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07" y="3501008"/>
            <a:ext cx="6982570" cy="250690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4016" y="1482548"/>
            <a:ext cx="8855968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Enlazan dos o más redes LAN en diferentes lugares geográficos. </a:t>
            </a:r>
          </a:p>
        </p:txBody>
      </p:sp>
    </p:spTree>
    <p:extLst>
      <p:ext uri="{BB962C8B-B14F-4D97-AF65-F5344CB8AC3E}">
        <p14:creationId xmlns:p14="http://schemas.microsoft.com/office/powerpoint/2010/main" val="310000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4AD261B-9DD0-25FB-D830-9DAD24E6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66293"/>
            <a:ext cx="9144000" cy="349170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4" y="1124744"/>
            <a:ext cx="8712968" cy="267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Aquí se requiere un dispositivo adicional que es 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modem (modulador-demodulador) </a:t>
            </a:r>
            <a:r>
              <a:rPr lang="es-ES" dirty="0">
                <a:latin typeface="Arial" pitchFamily="34" charset="0"/>
                <a:cs typeface="Arial" pitchFamily="34" charset="0"/>
              </a:rPr>
              <a:t>que convierte los datos a un formato adecuado para enviarse a través de las líneas telefónicas.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El módem puede ser un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dispositivo separado</a:t>
            </a:r>
            <a:r>
              <a:rPr lang="es-ES" dirty="0">
                <a:latin typeface="Arial" pitchFamily="34" charset="0"/>
                <a:cs typeface="Arial" pitchFamily="34" charset="0"/>
              </a:rPr>
              <a:t>, como en el diagrama, o puede estar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incorporado al ruteador doméstico</a:t>
            </a:r>
            <a:r>
              <a:rPr lang="es-ES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módem</a:t>
            </a:r>
            <a:r>
              <a:rPr lang="es-ES" dirty="0">
                <a:latin typeface="Arial" pitchFamily="34" charset="0"/>
                <a:cs typeface="Arial" pitchFamily="34" charset="0"/>
              </a:rPr>
              <a:t> conecta la red con el proveedor de servicios a través de 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telefónicas</a:t>
            </a:r>
            <a:r>
              <a:rPr lang="es-ES" dirty="0">
                <a:latin typeface="Arial" pitchFamily="34" charset="0"/>
                <a:cs typeface="Arial" pitchFamily="34" charset="0"/>
              </a:rPr>
              <a:t>.</a:t>
            </a:r>
            <a:endParaRPr lang="es-MX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38485" y="188640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Digital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Subscriber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Line (DSL)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0851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68658" y="1412776"/>
            <a:ext cx="8406682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Internet por cable brinda acceso a Internet a través de las mismas líneas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CATV (Televisión por cable)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se utilizan para el servicio de televisión.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 igual que DSL, aprovecha las líneas ya instaladas y proporciona acceso a Internet sobre ellas.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0" y="404664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Internet por cable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5DD5C9-76DD-A016-ACC3-B21D2199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5883"/>
            <a:ext cx="9144000" cy="34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49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4" y="1340768"/>
            <a:ext cx="8622706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Al igual que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DSL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se requiere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módem por cable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convertir los datos a un formato adecuado para enviarse a través de los cables CATV.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Al igual que un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módem DSL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puede ser un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dispositivo separado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o estar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integrado en el ruteador doméstico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1" y="3280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Internet por cable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5DD5C9-76DD-A016-ACC3-B21D2199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5883"/>
            <a:ext cx="9144000" cy="34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11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4" y="5490971"/>
            <a:ext cx="7143559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Conexiones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a Internet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redundantes</a:t>
            </a: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9473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37773" y="476672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F71DBFB-BAE2-A420-4641-A47906F0E1F8}"/>
              </a:ext>
            </a:extLst>
          </p:cNvPr>
          <p:cNvGrpSpPr/>
          <p:nvPr/>
        </p:nvGrpSpPr>
        <p:grpSpPr>
          <a:xfrm>
            <a:off x="944786" y="2840920"/>
            <a:ext cx="7358272" cy="3933056"/>
            <a:chOff x="944786" y="2840920"/>
            <a:chExt cx="7358272" cy="3933056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6341A5AA-8205-713C-3387-116BC96C5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86" y="2840920"/>
              <a:ext cx="7358272" cy="3933056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A69A698-3C4A-4F0E-0080-F179A80AC308}"/>
                </a:ext>
              </a:extLst>
            </p:cNvPr>
            <p:cNvSpPr/>
            <p:nvPr/>
          </p:nvSpPr>
          <p:spPr>
            <a:xfrm>
              <a:off x="3203848" y="6165304"/>
              <a:ext cx="2808312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Text Box 5">
            <a:extLst>
              <a:ext uri="{FF2B5EF4-FFF2-40B4-BE49-F238E27FC236}">
                <a16:creationId xmlns:a16="http://schemas.microsoft.com/office/drawing/2014/main" id="{10D6E369-67E0-1B4C-FF86-54BAB90A1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412776"/>
            <a:ext cx="7992888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un usuario doméstico, perder la conexión a  Internet no es un problema, es un poco molesto, pero no es un desastre. Sin embargo, para muchas empresas el acceso a Internet es fundamental para sus operaciones.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8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58681" y="1340768"/>
            <a:ext cx="7773759" cy="268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una empresa, es importante tener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a Internet redundantes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hay algunos términos que debemos conocer: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Homed</a:t>
            </a:r>
            <a:endParaRPr lang="es-E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Dual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Homed</a:t>
            </a:r>
            <a:endParaRPr lang="es-E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Multihhomed</a:t>
            </a:r>
            <a:endParaRPr lang="es-E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Dual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Multihomed</a:t>
            </a:r>
            <a:endParaRPr lang="es-MX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8681" y="33265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71E106D-BDEE-AD86-B77B-62A18DD49442}"/>
              </a:ext>
            </a:extLst>
          </p:cNvPr>
          <p:cNvGrpSpPr/>
          <p:nvPr/>
        </p:nvGrpSpPr>
        <p:grpSpPr>
          <a:xfrm>
            <a:off x="1979712" y="3278536"/>
            <a:ext cx="6696744" cy="3579464"/>
            <a:chOff x="1979712" y="3278536"/>
            <a:chExt cx="6696744" cy="3579464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6341A5AA-8205-713C-3387-116BC96C5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278536"/>
              <a:ext cx="6696744" cy="3579464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A69A698-3C4A-4F0E-0080-F179A80AC308}"/>
                </a:ext>
              </a:extLst>
            </p:cNvPr>
            <p:cNvSpPr/>
            <p:nvPr/>
          </p:nvSpPr>
          <p:spPr>
            <a:xfrm>
              <a:off x="3995936" y="6061888"/>
              <a:ext cx="2808312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38876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972488" y="1684121"/>
            <a:ext cx="7432401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Una conexión a 1 ISP = Single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Homed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es como una conexión a Internet doméstica.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una empresa, esto no es ideal, porque aquí no hay redundancia. 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8224" y="519572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Single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Homed</a:t>
            </a:r>
            <a:endParaRPr lang="es-MX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82E825-E7E8-474D-578E-35B322364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718838"/>
            <a:ext cx="63055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134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921688" y="1691010"/>
            <a:ext cx="7432401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Dos conexiones a 1 ISP = Dual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Homed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proporciona cierta redundancia, pero aún no es ideal.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8224" y="519572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Dual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Homed</a:t>
            </a:r>
            <a:endParaRPr lang="es-MX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66B73B-ACBB-E0AD-6187-4709952C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854796"/>
            <a:ext cx="62674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6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55575" y="1340768"/>
            <a:ext cx="7920880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Una conexión a cada uno de los 2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ISPs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=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Multihomed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mejora la redundancia porque si algo le sucede a un ISP, todavía tiene acceso a Internet a través del otro.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Multihomed</a:t>
            </a:r>
            <a:endParaRPr lang="es-MX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  <a:p>
            <a:pPr algn="ctr"/>
            <a:endParaRPr lang="es-MX" sz="1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956B13-9B6F-AEFF-1C59-FE1BD818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2924944"/>
            <a:ext cx="6315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87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55575" y="1484784"/>
            <a:ext cx="7920880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Dos conexiones a cada uno de los 2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ISPs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= Dual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Multihomed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proporciona la </a:t>
            </a:r>
            <a:r>
              <a:rPr lang="es-ES" sz="180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mayor redundancia.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Dual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Multihomed</a:t>
            </a:r>
            <a:endParaRPr lang="es-MX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  <a:p>
            <a:pPr algn="ctr"/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2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0E4890-1905-735E-8ED1-CA58E5A6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33913"/>
            <a:ext cx="6624736" cy="35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932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479300"/>
            <a:ext cx="2647960" cy="2185327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72919" y="1286036"/>
            <a:ext cx="8398162" cy="37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 extienden sobre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gran área geográfica</a:t>
            </a:r>
            <a:r>
              <a:rPr lang="es-E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 Por ejemplo: Entre ciudades, países y continentes.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 tamaño puede oscilar entre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100 y 1000 kilómetros. </a:t>
            </a:r>
            <a:endParaRPr lang="es-ES_tradnl" sz="18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 utilizan para conectar </a:t>
            </a:r>
            <a:r>
              <a:rPr lang="es-MX" sz="1800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LANs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geográficamente distantes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 </a:t>
            </a:r>
            <a:r>
              <a:rPr lang="es-E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Por ejemplo, para conectar dos oficinas que se encuentran en diferentes ciudades o países.</a:t>
            </a:r>
            <a:endParaRPr lang="es-MX" sz="1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Suelen pertenecer a una organización. Son similares a un sistema bancario, donde cientos de sucursales en diferentes ciudades están conectadas entre sí para compartir sus datos oficiales.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2919" y="5079258"/>
            <a:ext cx="5063177" cy="132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lvl="1" indent="-342900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Utilizan una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velocidad de transmisión más baja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que las redes de área</a:t>
            </a:r>
            <a:r>
              <a:rPr lang="es-ES_tradnl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local.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951720C-5AAF-2912-D5A7-30F68FA3EC70}"/>
              </a:ext>
            </a:extLst>
          </p:cNvPr>
          <p:cNvSpPr txBox="1">
            <a:spLocks noChangeArrowheads="1"/>
          </p:cNvSpPr>
          <p:nvPr/>
        </p:nvSpPr>
        <p:spPr>
          <a:xfrm>
            <a:off x="35496" y="44624"/>
            <a:ext cx="8964488" cy="124141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de Área Amplia (WAN)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(Wide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827584" y="1356956"/>
            <a:ext cx="7621948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Aunque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Internet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sí misma puede considerarse una WAN, el término WAN se usa normalmente para referirse a las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privadas de una empresa que conecta sus oficinas, centros de datos y otros sitios entre sí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4321A2-E132-2057-9392-2CFB602A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41" y="3140968"/>
            <a:ext cx="5936117" cy="309634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00AB10-23F0-939A-8878-72C20E4E29DF}"/>
              </a:ext>
            </a:extLst>
          </p:cNvPr>
          <p:cNvSpPr txBox="1">
            <a:spLocks noChangeArrowheads="1"/>
          </p:cNvSpPr>
          <p:nvPr/>
        </p:nvSpPr>
        <p:spPr>
          <a:xfrm>
            <a:off x="35496" y="44624"/>
            <a:ext cx="8964488" cy="124141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de Área Amplia (WAN)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(Wide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531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66477" y="1458098"/>
            <a:ext cx="7837971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redes públicas compartidas como Internet, las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(redes privadas virtuales)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 pueden usar para crear conexiones WAN privadas.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476672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Redes de Área Amplia (WAN)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58A90F-81A6-A638-6384-FEEE791CC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13" y="2908284"/>
            <a:ext cx="6472163" cy="204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0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Líneas</a:t>
            </a:r>
            <a:r>
              <a:rPr lang="en-US" sz="35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arrendadas</a:t>
            </a: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959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626426-F9D3-F529-A184-579EC613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844"/>
            <a:ext cx="9144000" cy="4359701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B16D6172-4C79-847C-A34A-762F4133D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28" y="1196752"/>
            <a:ext cx="8352929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Una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línea arrendada es un enlace físico dedicado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que generalmente conecta dos sitios. Las líneas arrendadas son conexiones físicas dedicadas que se pueden usar para conectar sitios entre sí para formar una WAN.</a:t>
            </a:r>
            <a:endParaRPr lang="es-MX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B965ED-2696-99AC-D212-845522AE7DC3}"/>
              </a:ext>
            </a:extLst>
          </p:cNvPr>
          <p:cNvSpPr txBox="1"/>
          <p:nvPr/>
        </p:nvSpPr>
        <p:spPr>
          <a:xfrm>
            <a:off x="6012160" y="2852936"/>
            <a:ext cx="2808312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MX" sz="1600" dirty="0">
                <a:latin typeface="Arial" pitchFamily="34" charset="0"/>
                <a:cs typeface="Arial" pitchFamily="34" charset="0"/>
              </a:rPr>
              <a:t>Las líneas arrendadas usan conexiones seriales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2594609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2102</Words>
  <Application>Microsoft Office PowerPoint</Application>
  <PresentationFormat>On-screen Show (4:3)</PresentationFormat>
  <Paragraphs>181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Courier New</vt:lpstr>
      <vt:lpstr>Dom Casual</vt:lpstr>
      <vt:lpstr>Times New Roman</vt:lpstr>
      <vt:lpstr>Wingdings</vt:lpstr>
      <vt:lpstr>ZapfHumnst BT</vt:lpstr>
      <vt:lpstr>Tema de Office</vt:lpstr>
      <vt:lpstr>TC 3003B Implementación de redes de área amplia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28</cp:revision>
  <dcterms:created xsi:type="dcterms:W3CDTF">2021-02-08T03:07:42Z</dcterms:created>
  <dcterms:modified xsi:type="dcterms:W3CDTF">2024-04-15T22:38:19Z</dcterms:modified>
</cp:coreProperties>
</file>